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ac2cb18e23549f1" /><Relationship Type="http://schemas.openxmlformats.org/officeDocument/2006/relationships/extended-properties" Target="/docProps/app.xml" Id="Rafb367480f2a401a" /><Relationship Type="http://schemas.openxmlformats.org/officeDocument/2006/relationships/officeDocument" Target="/ppt/presentation.xml" Id="Ra202e80f39e5408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ac2dc35a5e545f9"/>
  </p:sldMasterIdLst>
  <p:notesMasterIdLst>
    <p:notesMasterId xmlns:r="http://schemas.openxmlformats.org/officeDocument/2006/relationships" r:id="R1840beb861b94e00"/>
  </p:notesMasterIdLst>
  <p:sldIdLst>
    <p:sldId xmlns:r="http://schemas.openxmlformats.org/officeDocument/2006/relationships" id="256" r:id="R0420998f8a3f4a42"/>
    <p:sldId xmlns:r="http://schemas.openxmlformats.org/officeDocument/2006/relationships" id="257" r:id="Rb91cdeffd41445de"/>
    <p:sldId xmlns:r="http://schemas.openxmlformats.org/officeDocument/2006/relationships" id="258" r:id="R155482cf809d455c"/>
    <p:sldId xmlns:r="http://schemas.openxmlformats.org/officeDocument/2006/relationships" id="259" r:id="R7a01b4d919284279"/>
    <p:sldId xmlns:r="http://schemas.openxmlformats.org/officeDocument/2006/relationships" id="260" r:id="Ra6e3d8610c2347fd"/>
    <p:sldId xmlns:r="http://schemas.openxmlformats.org/officeDocument/2006/relationships" id="261" r:id="R72c8c6e5fd164cd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aaed817a3ce4dd8" /><Relationship Type="http://schemas.openxmlformats.org/officeDocument/2006/relationships/slideMaster" Target="/ppt/slideMasters/slideMaster1.xml" Id="Reac2dc35a5e545f9" /><Relationship Type="http://schemas.openxmlformats.org/officeDocument/2006/relationships/notesMaster" Target="/ppt/notesMasters/notesMaster1.xml" Id="R1840beb861b94e00" /><Relationship Type="http://schemas.openxmlformats.org/officeDocument/2006/relationships/presProps" Target="/ppt/presProps.xml" Id="R98b81b9fe28644f2" /><Relationship Type="http://schemas.openxmlformats.org/officeDocument/2006/relationships/tableStyles" Target="/ppt/tableStyles.xml" Id="R89fc8f65cabd45aa" /><Relationship Type="http://schemas.openxmlformats.org/officeDocument/2006/relationships/slide" Target="/ppt/slides/slide1.xml" Id="R0420998f8a3f4a42" /><Relationship Type="http://schemas.openxmlformats.org/officeDocument/2006/relationships/slide" Target="/ppt/slides/slide2.xml" Id="Rb91cdeffd41445de" /><Relationship Type="http://schemas.openxmlformats.org/officeDocument/2006/relationships/slide" Target="/ppt/slides/slide3.xml" Id="R155482cf809d455c" /><Relationship Type="http://schemas.openxmlformats.org/officeDocument/2006/relationships/slide" Target="/ppt/slides/slide4.xml" Id="R7a01b4d919284279" /><Relationship Type="http://schemas.openxmlformats.org/officeDocument/2006/relationships/slide" Target="/ppt/slides/slide5.xml" Id="Ra6e3d8610c2347fd" /><Relationship Type="http://schemas.openxmlformats.org/officeDocument/2006/relationships/slide" Target="/ppt/slides/slide6.xml" Id="R72c8c6e5fd164cd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6ef8d5bb0c3465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baf5d2946ec430d" /><Relationship Type="http://schemas.openxmlformats.org/officeDocument/2006/relationships/notesMaster" Target="/ppt/notesMasters/notesMaster1.xml" Id="R6580d38a9d764dc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edb1144f9224dca" /><Relationship Type="http://schemas.openxmlformats.org/officeDocument/2006/relationships/notesMaster" Target="/ppt/notesMasters/notesMaster1.xml" Id="R03f265c8ac5c4ca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57469c366d04782" /><Relationship Type="http://schemas.openxmlformats.org/officeDocument/2006/relationships/notesMaster" Target="/ppt/notesMasters/notesMaster1.xml" Id="R1735176935764e5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45134bb3a414044" /><Relationship Type="http://schemas.openxmlformats.org/officeDocument/2006/relationships/notesMaster" Target="/ppt/notesMasters/notesMaster1.xml" Id="Rcfd959e024b14e8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588d7bb244b4142" /><Relationship Type="http://schemas.openxmlformats.org/officeDocument/2006/relationships/notesMaster" Target="/ppt/notesMasters/notesMaster1.xml" Id="Re453db24d25e46d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bf923ed37f447d0" /><Relationship Type="http://schemas.openxmlformats.org/officeDocument/2006/relationships/notesMaster" Target="/ppt/notesMasters/notesMaster1.xml" Id="Rb96178361a374bc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23c551e4a9423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701d364590b48b8" /><Relationship Type="http://schemas.openxmlformats.org/officeDocument/2006/relationships/slideLayout" Target="/ppt/slideLayouts/slideLayout1.xml" Id="R3c05e29160d14a1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c05e29160d14a1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42044f80504c77" /><Relationship Type="http://schemas.openxmlformats.org/officeDocument/2006/relationships/notesSlide" Target="/ppt/notesSlides/notesSlide1.xml" Id="R7196f03a20ee4f4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14f45fb8844391" /><Relationship Type="http://schemas.openxmlformats.org/officeDocument/2006/relationships/notesSlide" Target="/ppt/notesSlides/notesSlide2.xml" Id="Rf71ce0d392a6465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92dd87f2c848e2" /><Relationship Type="http://schemas.openxmlformats.org/officeDocument/2006/relationships/notesSlide" Target="/ppt/notesSlides/notesSlide3.xml" Id="Ra41b43be39d24d6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8812de4ed94d6c" /><Relationship Type="http://schemas.openxmlformats.org/officeDocument/2006/relationships/notesSlide" Target="/ppt/notesSlides/notesSlide4.xml" Id="R2fa612e669e94af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db4cc3b17b4805" /><Relationship Type="http://schemas.openxmlformats.org/officeDocument/2006/relationships/notesSlide" Target="/ppt/notesSlides/notesSlide5.xml" Id="R0aee640a667d477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3744710c9541f3" /><Relationship Type="http://schemas.openxmlformats.org/officeDocument/2006/relationships/notesSlide" Target="/ppt/notesSlides/notesSlide6.xml" Id="R8f0f3c014b9d4e7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7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D0E24E-FFED-409C-9010-38B478CE6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0550"/>
            <a:ext cx="10896600" cy="5676900"/>
          </a:xfrm>
          <a:prstGeom xmlns:a="http://schemas.openxmlformats.org/drawingml/2006/main" prst="roundRect">
            <a:avLst>
              <a:gd name="adj" fmla="val 4027"/>
            </a:avLst>
          </a:prstGeom>
          <a:solidFill xmlns:a="http://schemas.openxmlformats.org/drawingml/2006/main">
            <a:srgbClr val="FFFEFB"/>
          </a:solidFill>
          <a:ln xmlns:a="http://schemas.openxmlformats.org/drawingml/2006/main" w="9525">
            <a:solidFill>
              <a:srgbClr val="D8D4C8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3A9973-7C3D-4C6F-B802-398C9D8DA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06680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2563EB"/>
                </a:solidFill>
              </a:defRPr>
            </a:pPr>
            <a:r>
              <a:rPr sz="1275" b="1">
                <a:solidFill>
                  <a:srgbClr val="2563EB"/>
                </a:solidFill>
              </a:rPr>
              <a:t>高中数学 · 必修一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3000FB-FC15-4102-8B5D-83EFA1470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809750"/>
            <a:ext cx="5334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0F1F3D"/>
                </a:solidFill>
              </a:defRPr>
            </a:pPr>
            <a:r>
              <a:rPr sz="4500" b="1">
                <a:solidFill>
                  <a:srgbClr val="0F1F3D"/>
                </a:solidFill>
              </a:rPr>
              <a:t>二次函数：</a:t>
            </a:r>
          </a:p>
          <a:p xmlns:a="http://schemas.openxmlformats.org/drawingml/2006/main">
            <a:pPr>
              <a:defRPr sz="4500" b="1">
                <a:solidFill>
                  <a:srgbClr val="0F1F3D"/>
                </a:solidFill>
              </a:defRPr>
            </a:pPr>
            <a:r>
              <a:rPr sz="4500" b="1">
                <a:solidFill>
                  <a:srgbClr val="0F1F3D"/>
                </a:solidFill>
              </a:rPr>
              <a:t>图像与性质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D6F210-D794-4208-8164-F171C99B3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943350"/>
            <a:ext cx="5334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5B6578"/>
                </a:solidFill>
              </a:defRPr>
            </a:pPr>
            <a:r>
              <a:rPr sz="1725">
                <a:solidFill>
                  <a:srgbClr val="5B6578"/>
                </a:solidFill>
              </a:rPr>
              <a:t>从标准形式读懂开口、对称轴和顶点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EAEFB1-E0B5-41B8-B7DE-344004C57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1790700"/>
            <a:ext cx="3790950" cy="2381250"/>
          </a:xfrm>
          <a:prstGeom xmlns:a="http://schemas.openxmlformats.org/drawingml/2006/main" prst="roundRect">
            <a:avLst>
              <a:gd name="adj" fmla="val 9600"/>
            </a:avLst>
          </a:prstGeom>
          <a:solidFill xmlns:a="http://schemas.openxmlformats.org/drawingml/2006/main">
            <a:srgbClr val="E8F0FF"/>
          </a:solidFill>
          <a:ln xmlns:a="http://schemas.openxmlformats.org/drawingml/2006/main" w="9525">
            <a:solidFill>
              <a:srgbClr val="B9CFFF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397BB1-7CE4-407D-95C3-F1E16D9C4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571750"/>
            <a:ext cx="32194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2563EB"/>
                </a:solidFill>
              </a:defRPr>
            </a:pPr>
            <a:r>
              <a:rPr sz="2850" b="1">
                <a:solidFill>
                  <a:srgbClr val="2563EB"/>
                </a:solidFill>
              </a:rPr>
              <a:t>y = a(x - h)² + 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ADBBB6-790B-4860-87BE-950BF061A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4292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D97706"/>
                </a:solidFill>
              </a:defRPr>
            </a:pPr>
            <a:r>
              <a:rPr sz="1125" b="1">
                <a:solidFill>
                  <a:srgbClr val="D97706"/>
                </a:solidFill>
              </a:rPr>
              <a:t>第 1 讲 · 6 页</a:t>
            </a:r>
          </a:p>
        </p:txBody>
      </p:sp>
    </p:spTree>
    <p:extLst>
      <p:ext uri="{BB962C8B-B14F-4D97-AF65-F5344CB8AC3E}">
        <p14:creationId xmlns:p14="http://schemas.microsoft.com/office/powerpoint/2010/main" val="1588397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7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C91BB6-D55C-432E-B745-FBC6CE01F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563EB"/>
                </a:solidFill>
              </a:defRPr>
            </a:pPr>
            <a:r>
              <a:rPr sz="1125" b="1">
                <a:solidFill>
                  <a:srgbClr val="2563EB"/>
                </a:solidFill>
              </a:rPr>
              <a:t>核心模型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D9A7EB-4A39-4DAE-91E4-0E7C4054A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457200"/>
            <a:ext cx="704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B6578"/>
                </a:solidFill>
              </a:defRPr>
            </a:pPr>
            <a:r>
              <a:rPr sz="1125" b="1">
                <a:solidFill>
                  <a:srgbClr val="5B6578"/>
                </a:solidFill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1337D1-1783-4C06-9F42-79BDFDBD7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627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4C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A4807B-9B69-43C5-8951-194A8E9E8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>
                <a:solidFill>
                  <a:srgbClr val="5B6578"/>
                </a:solidFill>
              </a:defRPr>
            </a:pPr>
            <a:r>
              <a:rPr sz="825">
                <a:solidFill>
                  <a:srgbClr val="5B6578"/>
                </a:solidFill>
              </a:rPr>
              <a:t>函数实验室 · 高中数学必修一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90A5B6-3577-4399-BC77-C5E037413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90600"/>
            <a:ext cx="8858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0F1F3D"/>
                </a:solidFill>
              </a:defRPr>
            </a:pPr>
            <a:r>
              <a:rPr sz="3000" b="1">
                <a:solidFill>
                  <a:srgbClr val="0F1F3D"/>
                </a:solidFill>
              </a:rPr>
              <a:t>每一条抛物线，都藏在三个参数里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1D2A05-7777-4F0A-8506-48C647A33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1962150"/>
            <a:ext cx="7239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4050" b="1">
                <a:solidFill>
                  <a:srgbClr val="2563EB"/>
                </a:solidFill>
              </a:defRPr>
            </a:pPr>
            <a:r>
              <a:rPr sz="4050" b="1">
                <a:solidFill>
                  <a:srgbClr val="2563EB"/>
                </a:solidFill>
              </a:rPr>
              <a:t>y = a(x - h)² + 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FF1C07-2771-4D0C-8B17-8E91620C2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448050"/>
            <a:ext cx="762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D97706"/>
                </a:solidFill>
              </a:defRPr>
            </a:pPr>
            <a:r>
              <a:rPr sz="3450" b="1">
                <a:solidFill>
                  <a:srgbClr val="D97706"/>
                </a:solidFill>
              </a:rPr>
              <a:t>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5B78A1-30FD-4612-9240-0A0503D53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3448050"/>
            <a:ext cx="228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F1F3D"/>
                </a:solidFill>
              </a:defRPr>
            </a:pPr>
            <a:r>
              <a:rPr sz="1650" b="1">
                <a:solidFill>
                  <a:srgbClr val="0F1F3D"/>
                </a:solidFill>
              </a:rPr>
              <a:t>开口与宽窄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703D57-A2ED-4C6C-81CF-FB90E428E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3886200"/>
            <a:ext cx="22479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5B6578"/>
                </a:solidFill>
              </a:defRPr>
            </a:pPr>
            <a:r>
              <a:rPr sz="1200">
                <a:solidFill>
                  <a:srgbClr val="5B6578"/>
                </a:solidFill>
              </a:rPr>
              <a:t>正负决定方向，绝对值决定“胖瘦”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89FAC8-FE74-425D-9AAA-9D936EDC2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448050"/>
            <a:ext cx="762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2563EB"/>
                </a:solidFill>
              </a:defRPr>
            </a:pPr>
            <a:r>
              <a:rPr sz="3450" b="1">
                <a:solidFill>
                  <a:srgbClr val="2563EB"/>
                </a:solidFill>
              </a:rPr>
              <a:t>h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0AB7F5-069C-46DD-9CCC-77407E9AC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3448050"/>
            <a:ext cx="228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F1F3D"/>
                </a:solidFill>
              </a:defRPr>
            </a:pPr>
            <a:r>
              <a:rPr sz="1650" b="1">
                <a:solidFill>
                  <a:srgbClr val="0F1F3D"/>
                </a:solidFill>
              </a:rPr>
              <a:t>左右移动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F7F8B2-EEFA-4303-B73C-B52E5579F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3886200"/>
            <a:ext cx="22479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5B6578"/>
                </a:solidFill>
              </a:defRPr>
            </a:pPr>
            <a:r>
              <a:rPr sz="1200">
                <a:solidFill>
                  <a:srgbClr val="5B6578"/>
                </a:solidFill>
              </a:rPr>
              <a:t>顶点横坐标就是 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C002A8-E851-4509-BC83-4597609E1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448050"/>
            <a:ext cx="762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2563EB"/>
                </a:solidFill>
              </a:defRPr>
            </a:pPr>
            <a:r>
              <a:rPr sz="3450" b="1">
                <a:solidFill>
                  <a:srgbClr val="2563EB"/>
                </a:solidFill>
              </a:rPr>
              <a:t>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E62E76-4D2F-4A4E-98C6-D365ADF07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448050"/>
            <a:ext cx="228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F1F3D"/>
                </a:solidFill>
              </a:defRPr>
            </a:pPr>
            <a:r>
              <a:rPr sz="1650" b="1">
                <a:solidFill>
                  <a:srgbClr val="0F1F3D"/>
                </a:solidFill>
              </a:rPr>
              <a:t>上下移动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7BF97E-6CC3-4BF7-84EE-C3C2028E7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886200"/>
            <a:ext cx="22479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5B6578"/>
                </a:solidFill>
              </a:defRPr>
            </a:pPr>
            <a:r>
              <a:rPr sz="1200">
                <a:solidFill>
                  <a:srgbClr val="5B6578"/>
                </a:solidFill>
              </a:rPr>
              <a:t>顶点纵坐标就是 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4577E9-3D72-4F84-B7B7-ED7026C22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5334000"/>
            <a:ext cx="533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D97706"/>
                </a:solidFill>
              </a:defRPr>
            </a:pPr>
            <a:r>
              <a:rPr sz="1650" b="1">
                <a:solidFill>
                  <a:srgbClr val="D97706"/>
                </a:solidFill>
              </a:rPr>
              <a:t>记忆线索：先看 a，再找顶点 (h, k)</a:t>
            </a:r>
          </a:p>
        </p:txBody>
      </p:sp>
    </p:spTree>
    <p:extLst>
      <p:ext uri="{BB962C8B-B14F-4D97-AF65-F5344CB8AC3E}">
        <p14:creationId xmlns:p14="http://schemas.microsoft.com/office/powerpoint/2010/main" val="280564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7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D677BF-777D-4F27-BC5A-C86ADE1A4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563EB"/>
                </a:solidFill>
              </a:defRPr>
            </a:pPr>
            <a:r>
              <a:rPr sz="1125" b="1">
                <a:solidFill>
                  <a:srgbClr val="2563EB"/>
                </a:solidFill>
              </a:rPr>
              <a:t>参数 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451A84-9EBA-4D86-9CB9-A474C546F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457200"/>
            <a:ext cx="704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B6578"/>
                </a:solidFill>
              </a:defRPr>
            </a:pPr>
            <a:r>
              <a:rPr sz="1125" b="1">
                <a:solidFill>
                  <a:srgbClr val="5B6578"/>
                </a:solidFill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98777A-6469-4C97-AD30-50F52D093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627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4C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737E43-C749-44EA-A4C7-C1269AF44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>
                <a:solidFill>
                  <a:srgbClr val="5B6578"/>
                </a:solidFill>
              </a:defRPr>
            </a:pPr>
            <a:r>
              <a:rPr sz="825">
                <a:solidFill>
                  <a:srgbClr val="5B6578"/>
                </a:solidFill>
              </a:rPr>
              <a:t>函数实验室 · 高中数学必修一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1A653A-E466-4798-9530-423970C9D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906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0F1F3D"/>
                </a:solidFill>
              </a:defRPr>
            </a:pPr>
            <a:r>
              <a:rPr sz="3000" b="1">
                <a:solidFill>
                  <a:srgbClr val="0F1F3D"/>
                </a:solidFill>
              </a:rPr>
              <a:t>a 同时决定开口方向和图像宽窄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00D82F-A7C8-4701-9DF8-BD68A30D2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152650"/>
            <a:ext cx="228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563EB"/>
                </a:solidFill>
              </a:defRPr>
            </a:pPr>
            <a:r>
              <a:rPr sz="2700" b="1">
                <a:solidFill>
                  <a:srgbClr val="2563EB"/>
                </a:solidFill>
              </a:rPr>
              <a:t>a &gt; 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C9105E-1095-49B1-9842-973ACBD5E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876550"/>
            <a:ext cx="2571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5B6578"/>
                </a:solidFill>
              </a:defRPr>
            </a:pPr>
            <a:r>
              <a:rPr sz="1725">
                <a:solidFill>
                  <a:srgbClr val="5B6578"/>
                </a:solidFill>
              </a:rPr>
              <a:t>开口向上</a:t>
            </a:r>
          </a:p>
          <a:p xmlns:a="http://schemas.openxmlformats.org/drawingml/2006/main">
            <a:pPr>
              <a:defRPr sz="1725">
                <a:solidFill>
                  <a:srgbClr val="5B6578"/>
                </a:solidFill>
              </a:defRPr>
            </a:pPr>
            <a:r>
              <a:rPr sz="1725">
                <a:solidFill>
                  <a:srgbClr val="5B6578"/>
                </a:solidFill>
              </a:rPr>
              <a:t>函数有最小值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3BD72B-ACEF-4F5C-90F5-208C21311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1981200"/>
            <a:ext cx="0" cy="2381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4C8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8B1160-6B62-482E-AAF1-EE49B7658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152650"/>
            <a:ext cx="228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D97706"/>
                </a:solidFill>
              </a:defRPr>
            </a:pPr>
            <a:r>
              <a:rPr sz="2700" b="1">
                <a:solidFill>
                  <a:srgbClr val="D97706"/>
                </a:solidFill>
              </a:rPr>
              <a:t>a &lt; 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5AB756-BE10-4D5D-A110-9580BF53E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876550"/>
            <a:ext cx="2571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5B6578"/>
                </a:solidFill>
              </a:defRPr>
            </a:pPr>
            <a:r>
              <a:rPr sz="1725">
                <a:solidFill>
                  <a:srgbClr val="5B6578"/>
                </a:solidFill>
              </a:rPr>
              <a:t>开口向下</a:t>
            </a:r>
          </a:p>
          <a:p xmlns:a="http://schemas.openxmlformats.org/drawingml/2006/main">
            <a:pPr>
              <a:defRPr sz="1725">
                <a:solidFill>
                  <a:srgbClr val="5B6578"/>
                </a:solidFill>
              </a:defRPr>
            </a:pPr>
            <a:r>
              <a:rPr sz="1725">
                <a:solidFill>
                  <a:srgbClr val="5B6578"/>
                </a:solidFill>
              </a:rPr>
              <a:t>函数有最大值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F51847-F79E-48AE-87FB-A67BA8A7B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1981200"/>
            <a:ext cx="0" cy="2381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4C8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063A84-D0C8-43C1-87BB-D38FF40EF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152650"/>
            <a:ext cx="266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5803D"/>
                </a:solidFill>
              </a:defRPr>
            </a:pPr>
            <a:r>
              <a:rPr sz="2700" b="1">
                <a:solidFill>
                  <a:srgbClr val="15803D"/>
                </a:solidFill>
              </a:rPr>
              <a:t>|a| 越大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9D97F8-5803-41EA-BC41-BADBB43EB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876550"/>
            <a:ext cx="2571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5B6578"/>
                </a:solidFill>
              </a:defRPr>
            </a:pPr>
            <a:r>
              <a:rPr sz="1725">
                <a:solidFill>
                  <a:srgbClr val="5B6578"/>
                </a:solidFill>
              </a:rPr>
              <a:t>图像越“瘦”</a:t>
            </a:r>
          </a:p>
          <a:p xmlns:a="http://schemas.openxmlformats.org/drawingml/2006/main">
            <a:pPr>
              <a:defRPr sz="1725">
                <a:solidFill>
                  <a:srgbClr val="5B6578"/>
                </a:solidFill>
              </a:defRPr>
            </a:pPr>
            <a:r>
              <a:rPr sz="1725">
                <a:solidFill>
                  <a:srgbClr val="5B6578"/>
                </a:solidFill>
              </a:rPr>
              <a:t>靠近对称轴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C6714F-2D9B-4DF9-AC7C-9FFFCFF31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762500"/>
            <a:ext cx="9029700" cy="8382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EFB"/>
          </a:solidFill>
          <a:ln xmlns:a="http://schemas.openxmlformats.org/drawingml/2006/main" w="9525">
            <a:solidFill>
              <a:srgbClr val="D8D4C8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1552A6-08B7-4ACF-8C22-793B521B9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5000625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563EB"/>
                </a:solidFill>
              </a:defRPr>
            </a:pPr>
            <a:r>
              <a:rPr sz="1350" b="1">
                <a:solidFill>
                  <a:srgbClr val="2563EB"/>
                </a:solidFill>
              </a:rPr>
              <a:t>判断顺序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91BBA1-EF7E-4F66-B4A6-B05F11429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962525"/>
            <a:ext cx="666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0F1F3D"/>
                </a:solidFill>
              </a:defRPr>
            </a:pPr>
            <a:r>
              <a:rPr sz="1725" b="1">
                <a:solidFill>
                  <a:srgbClr val="0F1F3D"/>
                </a:solidFill>
              </a:rPr>
              <a:t>先看正负判断方向 → 再看绝对值判断宽窄</a:t>
            </a:r>
          </a:p>
        </p:txBody>
      </p:sp>
    </p:spTree>
    <p:extLst>
      <p:ext uri="{BB962C8B-B14F-4D97-AF65-F5344CB8AC3E}">
        <p14:creationId xmlns:p14="http://schemas.microsoft.com/office/powerpoint/2010/main" val="212491210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7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A12F7E-5136-4529-BA20-0157155C5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563EB"/>
                </a:solidFill>
              </a:defRPr>
            </a:pPr>
            <a:r>
              <a:rPr sz="1125" b="1">
                <a:solidFill>
                  <a:srgbClr val="2563EB"/>
                </a:solidFill>
              </a:rPr>
              <a:t>参数 h 与 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720D52-C1F3-4FC6-9964-981DF7B12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457200"/>
            <a:ext cx="704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B6578"/>
                </a:solidFill>
              </a:defRPr>
            </a:pPr>
            <a:r>
              <a:rPr sz="1125" b="1">
                <a:solidFill>
                  <a:srgbClr val="5B6578"/>
                </a:solidFill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67C8D7-4008-4557-BE99-C319AF5F0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627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4C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A45349-25A5-4849-BF41-B7C90F8A7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>
                <a:solidFill>
                  <a:srgbClr val="5B6578"/>
                </a:solidFill>
              </a:defRPr>
            </a:pPr>
            <a:r>
              <a:rPr sz="825">
                <a:solidFill>
                  <a:srgbClr val="5B6578"/>
                </a:solidFill>
              </a:rPr>
              <a:t>函数实验室 · 高中数学必修一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7462AD-52CF-48E0-8FF9-22DAD22D8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90600"/>
            <a:ext cx="7429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0F1F3D"/>
                </a:solidFill>
              </a:defRPr>
            </a:pPr>
            <a:r>
              <a:rPr sz="3000" b="1">
                <a:solidFill>
                  <a:srgbClr val="0F1F3D"/>
                </a:solidFill>
              </a:rPr>
              <a:t>顶点从原点移动到 (h, k)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41B6F6-A936-47FE-A3AC-185A060D2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85950"/>
            <a:ext cx="4953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2563EB"/>
                </a:solidFill>
              </a:defRPr>
            </a:pPr>
            <a:r>
              <a:rPr sz="2850" b="1">
                <a:solidFill>
                  <a:srgbClr val="2563EB"/>
                </a:solidFill>
              </a:rPr>
              <a:t>y = a(x - h)² + 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33ECDF-C27A-40F2-9620-99F95DBF3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476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5B6578"/>
                </a:solidFill>
              </a:defRPr>
            </a:pPr>
            <a:r>
              <a:rPr sz="1725">
                <a:solidFill>
                  <a:srgbClr val="5B6578"/>
                </a:solidFill>
              </a:rPr>
              <a:t>h 控制左右：</a:t>
            </a:r>
          </a:p>
          <a:p xmlns:a="http://schemas.openxmlformats.org/drawingml/2006/main">
            <a:pPr>
              <a:defRPr sz="1725">
                <a:solidFill>
                  <a:srgbClr val="5B6578"/>
                </a:solidFill>
              </a:defRPr>
            </a:pPr>
            <a:r>
              <a:rPr sz="1725">
                <a:solidFill>
                  <a:srgbClr val="5B6578"/>
                </a:solidFill>
              </a:rPr>
              <a:t>“减 h”向右，“加 h”向左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9013A6-2476-4F2F-855D-A1C9C7347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71950"/>
            <a:ext cx="4476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5B6578"/>
                </a:solidFill>
              </a:defRPr>
            </a:pPr>
            <a:r>
              <a:rPr sz="1725">
                <a:solidFill>
                  <a:srgbClr val="5B6578"/>
                </a:solidFill>
              </a:rPr>
              <a:t>k 控制上下：</a:t>
            </a:r>
          </a:p>
          <a:p xmlns:a="http://schemas.openxmlformats.org/drawingml/2006/main">
            <a:pPr>
              <a:defRPr sz="1725">
                <a:solidFill>
                  <a:srgbClr val="5B6578"/>
                </a:solidFill>
              </a:defRPr>
            </a:pPr>
            <a:r>
              <a:rPr sz="1725">
                <a:solidFill>
                  <a:srgbClr val="5B6578"/>
                </a:solidFill>
              </a:rPr>
              <a:t>+k 向上，-k 向下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268F33-779F-4CE1-8116-DC0ECA16D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038350"/>
            <a:ext cx="0" cy="32385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5B6578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A6D952-3A99-4E78-A122-6E3DBB657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267200"/>
            <a:ext cx="495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5B6578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04AFDC-C751-49C1-AC86-C40A9D02A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028950"/>
            <a:ext cx="1714500" cy="1238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5C8129-14A6-4637-B4A3-BDA845280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028950"/>
            <a:ext cx="0" cy="1238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7706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3A20E8-BDD4-4FC0-A10A-5751128BD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81300"/>
            <a:ext cx="41910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7706"/>
          </a:solidFill>
          <a:ln xmlns:a="http://schemas.openxmlformats.org/drawingml/2006/main" w="9525">
            <a:solidFill>
              <a:srgbClr val="D97706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95F23C-108C-467B-AFCF-AB425D69F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809875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D97706"/>
                </a:solidFill>
              </a:defRPr>
            </a:pPr>
            <a:r>
              <a:rPr sz="1650" b="1">
                <a:solidFill>
                  <a:srgbClr val="D97706"/>
                </a:solidFill>
              </a:rPr>
              <a:t>(h, k)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03EB24-CBF6-4764-869B-E4A57A4D9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44005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2563EB"/>
                </a:solidFill>
              </a:defRPr>
            </a:pPr>
            <a:r>
              <a:rPr sz="1275" b="1">
                <a:solidFill>
                  <a:srgbClr val="2563EB"/>
                </a:solidFill>
              </a:rPr>
              <a:t>h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ACB4F7-0EC7-4F39-A7B0-28701D80E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8765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97706"/>
                </a:solidFill>
              </a:defRPr>
            </a:pPr>
            <a:r>
              <a:rPr sz="1275" b="1">
                <a:solidFill>
                  <a:srgbClr val="D97706"/>
                </a:solidFill>
              </a:rPr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15983178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7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8B14C4-6392-4CED-BE6C-D0F7ED7F5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563EB"/>
                </a:solidFill>
              </a:defRPr>
            </a:pPr>
            <a:r>
              <a:rPr sz="1125" b="1">
                <a:solidFill>
                  <a:srgbClr val="2563EB"/>
                </a:solidFill>
              </a:rPr>
              <a:t>读图像信息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036344-E3C0-4388-A5FA-28F5EEB62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457200"/>
            <a:ext cx="704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B6578"/>
                </a:solidFill>
              </a:defRPr>
            </a:pPr>
            <a:r>
              <a:rPr sz="1125" b="1">
                <a:solidFill>
                  <a:srgbClr val="5B6578"/>
                </a:solidFill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397AF5-529E-4865-9F30-DDA23129C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627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4C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21D610-33CE-47EB-B765-89664E0E2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>
                <a:solidFill>
                  <a:srgbClr val="5B6578"/>
                </a:solidFill>
              </a:defRPr>
            </a:pPr>
            <a:r>
              <a:rPr sz="825">
                <a:solidFill>
                  <a:srgbClr val="5B6578"/>
                </a:solidFill>
              </a:rPr>
              <a:t>函数实验室 · 高中数学必修一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28BD28-9252-4E59-A30F-7BC431721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906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0F1F3D"/>
                </a:solidFill>
              </a:defRPr>
            </a:pPr>
            <a:r>
              <a:rPr sz="3000" b="1">
                <a:solidFill>
                  <a:srgbClr val="0F1F3D"/>
                </a:solidFill>
              </a:rPr>
              <a:t>从一个式子，一次读出六条性质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22D915-7281-4F5E-A546-217452C82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4381500" cy="3048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E8F0FF"/>
          </a:solidFill>
          <a:ln xmlns:a="http://schemas.openxmlformats.org/drawingml/2006/main" w="9525">
            <a:solidFill>
              <a:srgbClr val="B9CFFF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BDABAC-1943-4098-ABA4-A6DFF3D00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009900"/>
            <a:ext cx="37719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2563EB"/>
                </a:solidFill>
              </a:defRPr>
            </a:pPr>
            <a:r>
              <a:rPr sz="2850" b="1">
                <a:solidFill>
                  <a:srgbClr val="2563EB"/>
                </a:solidFill>
              </a:rPr>
              <a:t>y = 2(x - 1)² - 3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C70324-47C6-438E-A784-785D8A217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1924050"/>
            <a:ext cx="1200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B6578"/>
                </a:solidFill>
              </a:defRPr>
            </a:pPr>
            <a:r>
              <a:rPr sz="1200" b="1">
                <a:solidFill>
                  <a:srgbClr val="5B6578"/>
                </a:solidFill>
              </a:rPr>
              <a:t>开口方向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81C321-4293-4427-B600-2299B0332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2266950"/>
            <a:ext cx="228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F1F3D"/>
                </a:solidFill>
              </a:defRPr>
            </a:pPr>
            <a:r>
              <a:rPr sz="1800" b="1">
                <a:solidFill>
                  <a:srgbClr val="0F1F3D"/>
                </a:solidFill>
              </a:rPr>
              <a:t>向上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53B84F-8B02-4FE6-9104-148727740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1924050"/>
            <a:ext cx="1200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B6578"/>
                </a:solidFill>
              </a:defRPr>
            </a:pPr>
            <a:r>
              <a:rPr sz="1200" b="1">
                <a:solidFill>
                  <a:srgbClr val="5B6578"/>
                </a:solidFill>
              </a:rPr>
              <a:t>对称轴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4B4853-F781-46DB-A3A8-A76D506F7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266950"/>
            <a:ext cx="228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D97706"/>
                </a:solidFill>
              </a:defRPr>
            </a:pPr>
            <a:r>
              <a:rPr sz="1800" b="1">
                <a:solidFill>
                  <a:srgbClr val="D97706"/>
                </a:solidFill>
              </a:rPr>
              <a:t>x =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F35919-C066-4020-AE93-8C8A0F9B2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3124200"/>
            <a:ext cx="1200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B6578"/>
                </a:solidFill>
              </a:defRPr>
            </a:pPr>
            <a:r>
              <a:rPr sz="1200" b="1">
                <a:solidFill>
                  <a:srgbClr val="5B6578"/>
                </a:solidFill>
              </a:rPr>
              <a:t>顶点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58B1E1-D6C8-42ED-8033-5FA33527D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3467100"/>
            <a:ext cx="228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F1F3D"/>
                </a:solidFill>
              </a:defRPr>
            </a:pPr>
            <a:r>
              <a:rPr sz="1800" b="1">
                <a:solidFill>
                  <a:srgbClr val="0F1F3D"/>
                </a:solidFill>
              </a:rPr>
              <a:t>(1, -3)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B31485-9F30-4A0C-810A-46CE7A7E1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3124200"/>
            <a:ext cx="1200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B6578"/>
                </a:solidFill>
              </a:defRPr>
            </a:pPr>
            <a:r>
              <a:rPr sz="1200" b="1">
                <a:solidFill>
                  <a:srgbClr val="5B6578"/>
                </a:solidFill>
              </a:rPr>
              <a:t>最值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A6B6B2-C919-44BD-A12D-D3F077D2C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3467100"/>
            <a:ext cx="228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D97706"/>
                </a:solidFill>
              </a:defRPr>
            </a:pPr>
            <a:r>
              <a:rPr sz="1800" b="1">
                <a:solidFill>
                  <a:srgbClr val="D97706"/>
                </a:solidFill>
              </a:rPr>
              <a:t>最小值 -3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AEDE7A-3EC4-477A-9A4D-83B6A95B2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4324350"/>
            <a:ext cx="1200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B6578"/>
                </a:solidFill>
              </a:defRPr>
            </a:pPr>
            <a:r>
              <a:rPr sz="1200" b="1">
                <a:solidFill>
                  <a:srgbClr val="5B6578"/>
                </a:solidFill>
              </a:rPr>
              <a:t>增减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5F9200-F23D-423D-BB0F-53425DE66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4667250"/>
            <a:ext cx="228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F1F3D"/>
                </a:solidFill>
              </a:defRPr>
            </a:pPr>
            <a:r>
              <a:rPr sz="1800" b="1">
                <a:solidFill>
                  <a:srgbClr val="0F1F3D"/>
                </a:solidFill>
              </a:rPr>
              <a:t>先减后增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520A94-6CA5-49A0-82C3-58EFE2BB9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4324350"/>
            <a:ext cx="1200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B6578"/>
                </a:solidFill>
              </a:defRPr>
            </a:pPr>
            <a:r>
              <a:rPr sz="1200" b="1">
                <a:solidFill>
                  <a:srgbClr val="5B6578"/>
                </a:solidFill>
              </a:rPr>
              <a:t>宽窄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5D4638-F733-4A9D-9071-EAE774199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4667250"/>
            <a:ext cx="228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D97706"/>
                </a:solidFill>
              </a:defRPr>
            </a:pPr>
            <a:r>
              <a:rPr sz="1800" b="1">
                <a:solidFill>
                  <a:srgbClr val="D97706"/>
                </a:solidFill>
              </a:rPr>
              <a:t>比 y = x² 更瘦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2EA693-3B57-47DC-A002-09683B669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561975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5803D"/>
                </a:solidFill>
              </a:defRPr>
            </a:pPr>
            <a:r>
              <a:rPr sz="1425" b="1">
                <a:solidFill>
                  <a:srgbClr val="15803D"/>
                </a:solidFill>
              </a:rPr>
              <a:t>先圈出 a、h、k，再逐项回答。</a:t>
            </a:r>
          </a:p>
        </p:txBody>
      </p:sp>
    </p:spTree>
    <p:extLst>
      <p:ext uri="{BB962C8B-B14F-4D97-AF65-F5344CB8AC3E}">
        <p14:creationId xmlns:p14="http://schemas.microsoft.com/office/powerpoint/2010/main" val="140907936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7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840D97-DF88-400F-B9E7-2F8C629B4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563EB"/>
                </a:solidFill>
              </a:defRPr>
            </a:pPr>
            <a:r>
              <a:rPr sz="1125" b="1">
                <a:solidFill>
                  <a:srgbClr val="2563EB"/>
                </a:solidFill>
              </a:rPr>
              <a:t>轮到你了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77FCB0-3839-41F1-87C7-7F078B4AE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457200"/>
            <a:ext cx="704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B6578"/>
                </a:solidFill>
              </a:defRPr>
            </a:pPr>
            <a:r>
              <a:rPr sz="1125" b="1">
                <a:solidFill>
                  <a:srgbClr val="5B6578"/>
                </a:solidFill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4EB9B6-6E20-476F-99B0-F55790834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627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4C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01DF90-DB03-4E04-9A58-75B11ECF9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>
                <a:solidFill>
                  <a:srgbClr val="5B6578"/>
                </a:solidFill>
              </a:defRPr>
            </a:pPr>
            <a:r>
              <a:rPr sz="825">
                <a:solidFill>
                  <a:srgbClr val="5B6578"/>
                </a:solidFill>
              </a:rPr>
              <a:t>函数实验室 · 高中数学必修一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48E3E4-7E6E-413F-AFFF-D4CD8442C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90600"/>
            <a:ext cx="7905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0F1F3D"/>
                </a:solidFill>
              </a:defRPr>
            </a:pPr>
            <a:r>
              <a:rPr sz="3000" b="1">
                <a:solidFill>
                  <a:srgbClr val="0F1F3D"/>
                </a:solidFill>
              </a:rPr>
              <a:t>不画图，先预测这条抛物线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ED6355-BB41-48E7-B4F2-4763BE9DB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2095500"/>
            <a:ext cx="84582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3900" b="1">
                <a:solidFill>
                  <a:srgbClr val="2563EB"/>
                </a:solidFill>
              </a:defRPr>
            </a:pPr>
            <a:r>
              <a:rPr sz="3900" b="1">
                <a:solidFill>
                  <a:srgbClr val="2563EB"/>
                </a:solidFill>
              </a:rPr>
              <a:t>y = -½(x + 2)² + 4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AB58D7-76F5-4B1D-94C6-EFA837347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543300"/>
            <a:ext cx="4000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7706"/>
          </a:solidFill>
          <a:ln xmlns:a="http://schemas.openxmlformats.org/drawingml/2006/main" w="9525">
            <a:solidFill>
              <a:srgbClr val="D97706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9CA653-4001-4CFE-9F70-F94795073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609975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EFB"/>
                </a:solidFill>
              </a:defRPr>
            </a:pPr>
            <a:r>
              <a:rPr sz="1275" b="1">
                <a:solidFill>
                  <a:srgbClr val="FFFEFB"/>
                </a:solidFill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384699-9395-41B8-85FA-0CD310B59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3571875"/>
            <a:ext cx="676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0F1F3D"/>
                </a:solidFill>
              </a:defRPr>
            </a:pPr>
            <a:r>
              <a:rPr sz="1725" b="1">
                <a:solidFill>
                  <a:srgbClr val="0F1F3D"/>
                </a:solidFill>
              </a:rPr>
              <a:t>开口向上还是向下？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8A6AC9-987E-42A2-B658-4BFD2D8BE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229100"/>
            <a:ext cx="4000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9525">
            <a:solidFill>
              <a:srgbClr val="2563EB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BD41A3-BBED-4411-9DEF-C01E84F5A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295775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EFB"/>
                </a:solidFill>
              </a:defRPr>
            </a:pPr>
            <a:r>
              <a:rPr sz="1275" b="1">
                <a:solidFill>
                  <a:srgbClr val="FFFEFB"/>
                </a:solidFill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7E59D2-3F8E-43D1-9E78-A46149A2C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4257675"/>
            <a:ext cx="676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0F1F3D"/>
                </a:solidFill>
              </a:defRPr>
            </a:pPr>
            <a:r>
              <a:rPr sz="1725" b="1">
                <a:solidFill>
                  <a:srgbClr val="0F1F3D"/>
                </a:solidFill>
              </a:rPr>
              <a:t>顶点坐标是什么？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48A06B-BD30-4BB4-B94D-0E9B328B5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914900"/>
            <a:ext cx="4000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9525">
            <a:solidFill>
              <a:srgbClr val="2563E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AF2AD0-BF87-463A-B620-09210A253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981575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EFB"/>
                </a:solidFill>
              </a:defRPr>
            </a:pPr>
            <a:r>
              <a:rPr sz="1275" b="1">
                <a:solidFill>
                  <a:srgbClr val="FFFEFB"/>
                </a:solidFill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BE7882-0527-49E2-8FA4-3E37FD12F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4943475"/>
            <a:ext cx="676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0F1F3D"/>
                </a:solidFill>
              </a:defRPr>
            </a:pPr>
            <a:r>
              <a:rPr sz="1725" b="1">
                <a:solidFill>
                  <a:srgbClr val="0F1F3D"/>
                </a:solidFill>
              </a:rPr>
              <a:t>函数的最大值是多少？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BC3FF7-BA1D-40FF-825E-6E5ABF293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5791200"/>
            <a:ext cx="417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D97706"/>
                </a:solidFill>
              </a:defRPr>
            </a:pPr>
            <a:r>
              <a:rPr sz="1200" b="1">
                <a:solidFill>
                  <a:srgbClr val="D97706"/>
                </a:solidFill>
              </a:rPr>
              <a:t>提示：先把 x + 2 看成 x - (-2)</a:t>
            </a:r>
          </a:p>
        </p:txBody>
      </p:sp>
    </p:spTree>
    <p:extLst>
      <p:ext uri="{BB962C8B-B14F-4D97-AF65-F5344CB8AC3E}">
        <p14:creationId xmlns:p14="http://schemas.microsoft.com/office/powerpoint/2010/main" val="120061855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2026-08-30T05:40:17.8880000Z</dcterms:created>
  <dcterms:modified xsi:type="dcterms:W3CDTF">2026-08-30T05:40:17.8880000Z</dcterms:modified>
</coreProperties>
</file>